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22668a1c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22668a1c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4a871bf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4a871bf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4a871bf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4a871bf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0d0eb606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0d0eb606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fe4aaca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dfe4aaca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fe4aacae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fe4aacae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fe4aacae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fe4aaca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0d0eb60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0d0eb60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0d0eb60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0d0eb60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0d0eb606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0d0eb606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22668a1c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22668a1c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0d0eb60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0d0eb60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0d0eb60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0d0eb60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0d0eb60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0d0eb60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0d0eb60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0d0eb60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0d0eb60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0d0eb60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0d0eb60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0d0eb60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0d0eb606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0d0eb606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0d0eb606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0d0eb606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0d0eb60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0d0eb60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0d0eb60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0d0eb60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fe4aaca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fe4aaca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0d0eb606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0d0eb606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0d0eb606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0d0eb606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0d0eb606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0d0eb606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0d0eb606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0d0eb606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0d0eb60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0d0eb60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0d0eb606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0d0eb606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0d0eb606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e0d0eb606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0d0eb606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0d0eb606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0d0eb606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0d0eb606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0d0eb606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0d0eb606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fe4aaca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fe4aaca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0d0eb606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0d0eb606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0d0eb606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0d0eb606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0d0eb606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0d0eb606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0d0eb60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0d0eb60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0d0eb606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0d0eb606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0d0eb606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0d0eb606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0d0eb606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0d0eb606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0d0eb606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0d0eb606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0d0eb606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0d0eb606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0d0eb606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0d0eb606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fe4aaca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fe4aaca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0d0eb606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0d0eb606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0d0eb606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0d0eb606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0d0eb606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e0d0eb606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0d0eb606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0d0eb606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0d0eb606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0d0eb606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22668a1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22668a1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e4aaca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e4aaca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fe4aaca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fe4aaca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0d0eb606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0d0eb606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fe4aaca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fe4aaca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facom.ufu.br/~backes/wordpress/ProjArvoreBinaria.zip" TargetMode="External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87975"/>
            <a:ext cx="85206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5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Sérgio Canuto - sergio.canuto@ifg.edu.br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árvore binária é um tipo especial de árvore em que cada nó pode possuir nenhuma, uma ou no máximo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duas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subárvores: a subárvore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a da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Caso o nó possua nenhuma subárvore, este será um nó </a:t>
            </a:r>
            <a:r>
              <a:rPr b="1"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folha</a:t>
            </a: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○"/>
            </a:pPr>
            <a:r>
              <a:rPr lang="pt-BR" sz="900">
                <a:solidFill>
                  <a:schemeClr val="dk1"/>
                </a:solidFill>
              </a:rPr>
              <a:t>Árvores binárias são muito úteis para modelar situações nas quais, a cada ponto do processo, é preciso tomar uma decisão entre duas direções.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pt-BR" sz="900">
                <a:solidFill>
                  <a:schemeClr val="dk1"/>
                </a:solidFill>
              </a:rPr>
              <a:t>Úteis em banco de dados, compiladores, compressão de dados (código de Huffman) e na representação de expressões aritméticas.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pt-BR" sz="900">
                <a:solidFill>
                  <a:schemeClr val="dk1"/>
                </a:solidFill>
              </a:rPr>
              <a:t>Manutenção eficiente de estruturas nas quais a ordem é importante.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75" y="2189994"/>
            <a:ext cx="9144000" cy="295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Tipos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Existem três tipos de árvores binárias: estritamente binária, cheia, completa e quase completa.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Diferem entre si pelo número de subárvores de um nó e pelo posicionamento do nó na árvore.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árvore estritamente binária é aquela na qual cada nó possui sempre ou nenhuma (no caso de nó folha) ou duas subárvores.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900" y="3029300"/>
            <a:ext cx="5491400" cy="21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Tipos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21725" y="1098075"/>
            <a:ext cx="4237500" cy="3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183300" y="1833000"/>
            <a:ext cx="4388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Árvore Binária Quase Completa 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Se a altura da árvore é d, cada nó folha está no nível d ou no nível d-1. 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Em outras palavras, a diferença de altura entre as sub-árvores de qualquer nó é no máximo 1.</a:t>
            </a:r>
            <a:endParaRPr sz="200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613" y="694038"/>
            <a:ext cx="435292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Tipos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árvore binária completa é uma árvore estritamente binária na qual todos os seus nó folhas estão no mesmo nível. Neste tipo de árvore, é possível calcular o número de nós por nível, assim como o número total de nós da árvore: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nível n possui exatamente 2</a:t>
            </a:r>
            <a:r>
              <a:rPr baseline="30000" lang="pt-BR"/>
              <a:t>n</a:t>
            </a:r>
            <a:r>
              <a:rPr lang="pt-BR"/>
              <a:t> nós.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 um nível n possui m nós, o nível n + 1 possuirá 2n nós.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árvore de altura H possui 2</a:t>
            </a:r>
            <a:r>
              <a:rPr baseline="30000" lang="pt-BR"/>
              <a:t>H</a:t>
            </a:r>
            <a:r>
              <a:rPr lang="pt-BR"/>
              <a:t> - 1 nós.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Ex.:</a:t>
            </a:r>
            <a:r>
              <a:rPr lang="pt-BR"/>
              <a:t> uma árvore binária cheia de altura H = 4, ou seja, que possui 15 nós.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- Tipos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árvore binária completa é uma árvore estritamente binária na qual todos os seus nó folhas estão no mesmo nível.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5" y="2039328"/>
            <a:ext cx="7092550" cy="28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 Binária - Tipos de Implementação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121725" y="10980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Ao se modelar um problema utilizando uma árvore binária, surge a questão: como implementar essa árvore no computador? Existem duas abordagens muito utilizadas. São elas: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•Usando um array (alocação estática).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•Usando uma lista encadeada (alocação dinâmica).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Tipos de Implementação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ideia básica é utilizar um array como uma estrutura de dados do tipo heap. Uma heap permite simular uma árvore binária completa ou quase completa (a exceção é o seu último nível).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Quase completa: necessário definir o número máximo de elementos que a árvore irá possuir para podermos definir o tamanho do array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Implementação em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array (Heap)</a:t>
            </a:r>
            <a:r>
              <a:rPr lang="pt-BR"/>
              <a:t>, o acesso aos elementos da árvore se dá por meio de duas funções:</a:t>
            </a:r>
            <a:endParaRPr/>
          </a:p>
          <a:p>
            <a:pPr indent="-317500" lvl="0" marL="457200" rtl="0"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FILHO_ESQ(PAI) = 2 * PAI + 1.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FILHO_DIR(PAI) = 2 * PAI + 2.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39700" lvl="0" marL="0" rtl="0" algn="just">
              <a:lnSpc>
                <a:spcPct val="1273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função </a:t>
            </a:r>
            <a:r>
              <a:rPr b="1"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FILHO_ESQ</a:t>
            </a: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retornar o índice do filho à esquerda do nó armazenado na posição </a:t>
            </a:r>
            <a:r>
              <a:rPr b="1"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</a:t>
            </a: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enquanto a função </a:t>
            </a:r>
            <a:r>
              <a:rPr b="1"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FILHO_DIR</a:t>
            </a: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retorna o índice do filho à direita. A Figura 11.9 exemplifica a construção da árvore e o uso destas funções.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Implementação em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array (Heap), o acesso aos elementos da árvore se dá por meio de duas funções: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9141"/>
            <a:ext cx="9144000" cy="294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Implementação em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Pouco uso de memória em árvores completas.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Consulta rápida.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Desvantagens: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Toda a estrutura da árvore deve ser previamente conhecida.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Operações de alteração podem ser caras (reajuste dos elementos do array)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- Definição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92075" y="10317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Árvore: A</a:t>
            </a:r>
            <a:r>
              <a:rPr lang="pt-BR"/>
              <a:t>bstração matemática usada para representar estruturas hierárquicas não lineares dos objetos modelados.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0" y="1924806"/>
            <a:ext cx="9144000" cy="321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Implementação em acesso Encadeado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</a:t>
            </a:r>
            <a:r>
              <a:rPr lang="pt-BR"/>
              <a:t> espaço de memória é alocado em tempo de execução. A árvore cresce à medida que novos elementos são armazenados, e diminui à medida que elementos são removidos.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Cada nó da árvore é um ponteiro para uma estrutura contendo três campos de informação: um campo dado, utilizado para armazenar a informação inserida na árvore, e dois ponteiros: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esq, que aponta para a subárvore da esquerda 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dir, que aponta para a subárvore da direita.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Implementação em acesso Encadeado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implementação usando acesso encadeado não necessita que se conheça previamente todos os elementos a serem inseridos na árvore.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árvore não precisa ser uma árvore binária completa ou quase completa.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8288"/>
            <a:ext cx="9144000" cy="29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122850" y="135425"/>
            <a:ext cx="223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TAD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0" y="1757600"/>
            <a:ext cx="24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No arquivo </a:t>
            </a:r>
            <a:r>
              <a:rPr b="1" lang="pt-BR" sz="1400">
                <a:solidFill>
                  <a:schemeClr val="dk1"/>
                </a:solidFill>
              </a:rPr>
              <a:t>ArvoreBinaria.h</a:t>
            </a:r>
            <a:r>
              <a:rPr lang="pt-BR" sz="1400">
                <a:solidFill>
                  <a:schemeClr val="dk1"/>
                </a:solidFill>
              </a:rPr>
              <a:t>, iremos declarar tudo aquilo que será visível para o programador.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No arquivo ArvoreBinaria.c, iremos definir tudo aquilo que deve ficar oculto do usuário da nossa biblioteca e implementar as funções definidas em ArvoreBinaria.h.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760" y="0"/>
            <a:ext cx="65942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122850" y="135425"/>
            <a:ext cx="78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Notação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400" y="1012925"/>
            <a:ext cx="6344970" cy="4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Criando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00" y="1152480"/>
            <a:ext cx="91440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225" y="3529925"/>
            <a:ext cx="6955100" cy="16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Destruindo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75" y="1226925"/>
            <a:ext cx="7660225" cy="3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Destruindo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93575" y="1017725"/>
            <a:ext cx="26502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Perceba que, para liberar um nó da árvore, devemos antes liberar a sua subárvore esquerda e direita.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Desse modo, este nó se torna um nó folha e pode ser liberado sem prejuízos para o restante da árvore.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800" y="738800"/>
            <a:ext cx="7047525" cy="44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</a:t>
            </a:r>
            <a:r>
              <a:rPr lang="pt-BR"/>
              <a:t>é vazia?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992"/>
            <a:ext cx="9144000" cy="264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Número de nós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850"/>
            <a:ext cx="8839200" cy="30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Número de nós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875" y="746200"/>
            <a:ext cx="7242785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Árvores - 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92075" y="10317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Grafo onde não há ciclos,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 exatamente um caminho entre qualquer par (conexo)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4081"/>
            <a:ext cx="9144000" cy="253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Percursos da Árvore</a:t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147775" y="1083600"/>
            <a:ext cx="89961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Três formas de percorrer uma árvore (busca em profundidade):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Percurso </a:t>
            </a: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pré-ordem</a:t>
            </a: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visitar a raiz (nó atual), visite recursivamente o filho da esquerda e recursivamente o filho da direita.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Percurso </a:t>
            </a: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em-ordem</a:t>
            </a: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visitar o filho da esquerda, a raiz e o filho da direita.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○"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Percurso </a:t>
            </a: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</a:t>
            </a: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s-ordem</a:t>
            </a: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visitar o filho da esquerda, o filho da direita e a raiz.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Pré-Ordem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125"/>
            <a:ext cx="8839200" cy="30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Pré-Ordem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877500"/>
            <a:ext cx="7870848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Em-Ordem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" y="1379475"/>
            <a:ext cx="8839200" cy="30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Em-Ordem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7798903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pós-Ordem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1316150"/>
            <a:ext cx="8839200" cy="30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Percurso pós-Ordem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25" y="877500"/>
            <a:ext cx="7577265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árvore binária de busca é um tipo especial de árvore binária, ou seja, ela possui as mesmas propriedades de uma árvore binária. No entanto, nesta nova árvore, cada nó possui um valor (chave) associado a ele, e este valor determina a posição do nó na árvore.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Em uma árvore binária de busca, temos a seguinte regra para posicionamento dos valores na árvore, para cada nó pai: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Todos os valores da subárvore esquerda são menores do que o nó pai.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Todos os valores da subárvore direita são maiores do que o nó pai.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pt-BR">
                <a:solidFill>
                  <a:srgbClr val="FF0000"/>
                </a:solidFill>
              </a:rPr>
              <a:t>A inserção e a remoção de nós na árvore binária de busca devem ser realizadas respeitando essa regra de posicionamento dos nós.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Qual o custo para consulta/inserção/remoção em uma árvore não balanceada?</a:t>
            </a:r>
            <a:endParaRPr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75" y="1389951"/>
            <a:ext cx="4641975" cy="2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Qual o custo para consulta/inserção/remoção em uma árvore não balanceada?</a:t>
            </a:r>
            <a:endParaRPr/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75" y="1389951"/>
            <a:ext cx="4641975" cy="2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62" y="4245025"/>
            <a:ext cx="8321475" cy="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Árvores - 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92075" y="11513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Raiz: é o nó localizado na parte mais alta da árvore, o único que não possui pai.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Pai: também chamado ancestral, é o nó antecessor imediato de outro nó.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Filho: é o nó sucessor imediato de outro nó.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Nó folha: também chamado nó terminal, é qualquer nó que não possui filhos.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Nó interno: também chamado nó não terminal, é qualquer nó que possui ao menos um filho.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Caminho: é uma sequência de nós de modo que existe sempre uma aresta ligando o nó anterior com o seguinte. Note que existe exatamente um caminho entre a raiz e cada um dos nós da árvore.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 - Inserção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139700" lvl="0" marL="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inserção é necessário alocar espaço para o novo nó e procurar a sua posição na árvore usando o seguinte conjunto de passos: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273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Primeiro, compare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ser inserido com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que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vá para a subárvore da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que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vá para a subárvore da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direita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Aplique o método recursivamente até chegar a um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nó folha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 - Inserção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3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23" y="1115975"/>
            <a:ext cx="6246350" cy="38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0" y="0"/>
            <a:ext cx="44808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 - Inserção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804" y="0"/>
            <a:ext cx="46631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/>
        </p:nvSpPr>
        <p:spPr>
          <a:xfrm>
            <a:off x="126650" y="1646475"/>
            <a:ext cx="405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Características: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200">
                <a:solidFill>
                  <a:schemeClr val="dk1"/>
                </a:solidFill>
              </a:rPr>
              <a:t>Garante as regras para posicionamento de valores</a:t>
            </a:r>
            <a:endParaRPr sz="12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200">
                <a:solidFill>
                  <a:schemeClr val="dk1"/>
                </a:solidFill>
              </a:rPr>
              <a:t>Todo nó inserido em uma árvore binária de busca é um nó </a:t>
            </a:r>
            <a:r>
              <a:rPr b="1" lang="pt-BR" sz="1200">
                <a:solidFill>
                  <a:schemeClr val="dk1"/>
                </a:solidFill>
              </a:rPr>
              <a:t>folha</a:t>
            </a:r>
            <a:r>
              <a:rPr lang="pt-BR" sz="1200">
                <a:solidFill>
                  <a:schemeClr val="dk1"/>
                </a:solidFill>
              </a:rPr>
              <a:t> ou </a:t>
            </a:r>
            <a:r>
              <a:rPr b="1" lang="pt-BR" sz="1200">
                <a:solidFill>
                  <a:schemeClr val="dk1"/>
                </a:solidFill>
              </a:rPr>
              <a:t>terminal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Não garante o balanceamento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 Binária - Árvores de BUSCA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5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5"/>
          <p:cNvSpPr txBox="1"/>
          <p:nvPr/>
        </p:nvSpPr>
        <p:spPr>
          <a:xfrm>
            <a:off x="56300" y="914725"/>
            <a:ext cx="883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</a:t>
            </a:r>
            <a:r>
              <a:rPr lang="pt-BR" sz="2100"/>
              <a:t>recisamos procurar o nó a ser removido da árvore, o qual pode ser um nó folha ou um nó interno (que pode ser a raiz) com um ou dois filhos.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Se este for um nó interno, é preciso reorganizar a árvore para que ela continue sendo uma árvore binária de busca.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Além disso, precisamos verificar se a árvore é vazia (quando a remoção não é possível), e se a remoção desse nó não gera uma árvore vazia.</a:t>
            </a:r>
            <a:endParaRPr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title"/>
          </p:nvPr>
        </p:nvSpPr>
        <p:spPr>
          <a:xfrm>
            <a:off x="0" y="0"/>
            <a:ext cx="35112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75" y="0"/>
            <a:ext cx="52808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8794"/>
            <a:ext cx="9144000" cy="432511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/>
          <p:nvPr/>
        </p:nvSpPr>
        <p:spPr>
          <a:xfrm>
            <a:off x="3342225" y="949900"/>
            <a:ext cx="2146200" cy="95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7"/>
          <p:cNvSpPr txBox="1"/>
          <p:nvPr/>
        </p:nvSpPr>
        <p:spPr>
          <a:xfrm>
            <a:off x="3384450" y="1111725"/>
            <a:ext cx="405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Remoção do nó interno:</a:t>
            </a:r>
            <a:endParaRPr b="1" sz="1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99" y="609300"/>
            <a:ext cx="6885875" cy="4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775" y="3481475"/>
            <a:ext cx="1502225" cy="16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58"/>
          <p:cNvCxnSpPr>
            <a:endCxn id="355" idx="1"/>
          </p:cNvCxnSpPr>
          <p:nvPr/>
        </p:nvCxnSpPr>
        <p:spPr>
          <a:xfrm>
            <a:off x="3581575" y="3644688"/>
            <a:ext cx="4060200" cy="6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7" name="Google Shape;357;p58"/>
          <p:cNvSpPr txBox="1"/>
          <p:nvPr/>
        </p:nvSpPr>
        <p:spPr>
          <a:xfrm>
            <a:off x="5340500" y="2679038"/>
            <a:ext cx="405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no2: elemento mais à direita da subarvore a esquerda</a:t>
            </a:r>
            <a:endParaRPr/>
          </a:p>
        </p:txBody>
      </p:sp>
      <p:cxnSp>
        <p:nvCxnSpPr>
          <p:cNvPr id="358" name="Google Shape;358;p58"/>
          <p:cNvCxnSpPr>
            <a:endCxn id="357" idx="1"/>
          </p:cNvCxnSpPr>
          <p:nvPr/>
        </p:nvCxnSpPr>
        <p:spPr>
          <a:xfrm>
            <a:off x="4137200" y="2969438"/>
            <a:ext cx="12033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Remoção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75" y="662350"/>
            <a:ext cx="5766851" cy="44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Consulta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0"/>
          <p:cNvSpPr txBox="1"/>
          <p:nvPr/>
        </p:nvSpPr>
        <p:spPr>
          <a:xfrm>
            <a:off x="260350" y="1414275"/>
            <a:ext cx="802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Consulta: percorrer os nós da árvore usando o seguinte conjunto de passos: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Primeiro, compare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buscado com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que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vá para a subárvore da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esquerda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o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maior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que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vá para a subárvore da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direita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Aplique o método recursivamente (pode ser feito sem recursão) até que 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raiz</a:t>
            </a: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seja igual ao valor buscado.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Consulta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1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5" y="964401"/>
            <a:ext cx="8021325" cy="4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92075" y="1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Árvores - 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450"/>
            <a:ext cx="8839200" cy="39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type="title"/>
          </p:nvPr>
        </p:nvSpPr>
        <p:spPr>
          <a:xfrm>
            <a:off x="0" y="0"/>
            <a:ext cx="36282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- Consulta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2"/>
          <p:cNvSpPr txBox="1"/>
          <p:nvPr>
            <p:ph idx="1" type="body"/>
          </p:nvPr>
        </p:nvSpPr>
        <p:spPr>
          <a:xfrm>
            <a:off x="-89350" y="82880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085" y="0"/>
            <a:ext cx="53355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BALANCEADAS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3"/>
          <p:cNvSpPr txBox="1"/>
          <p:nvPr>
            <p:ph idx="1" type="body"/>
          </p:nvPr>
        </p:nvSpPr>
        <p:spPr>
          <a:xfrm>
            <a:off x="121750" y="863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árvore binária de busca balanceada é uma árvore binária em que as alturas das subárvores esquerda e direita de cada nó da árvore diferem de, no máximo, uma unidade.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27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Essa diferença das alturas das subárvores esquerda e direita é chamada fator de balanceamento do nó.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273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Infelizmente, os algoritmos de inserção e remoção em árvores binárias não garantem que a árvore gerada a cada passo esteja balanceada. Dependendo da ordem em que os dados são inseridos na árvore, podemos criar uma árvore na forma de uma escada.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273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eficiência da busca em uma árvore binária depende do seu balanceamento.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BALANCEADAS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121750" y="863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Dado o mesmo número de nós N na árvore, quanto maior a altura, maior o custo da operação. Assim, o custo das principais operações em árvores (inserção, remoção e busca) é, no pior caso: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O(log N), se a árvore está balanceada.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O(N), se a árvore não está balanceada.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0" y="0"/>
            <a:ext cx="86826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Árvore Binária - Árvores de BUSCA BALANCEADAS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121750" y="863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solução para o problema de balanceamento da árvore consiste em modificar as operações de inserção e remoção da árvore binária para balancear a árvore a cada nova </a:t>
            </a:r>
            <a:r>
              <a:rPr b="1"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inserção ou remoção.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 computação, existem vários tipos de árvores balanceadas. Algumas delas: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AVL.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Red-Black (também conhecida como vermelho-preto ou rubro-negra).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2-3-4.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B, B+ e B*.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/>
          <p:nvPr>
            <p:ph type="title"/>
          </p:nvPr>
        </p:nvSpPr>
        <p:spPr>
          <a:xfrm>
            <a:off x="311700" y="51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Atividades</a:t>
            </a:r>
            <a:endParaRPr/>
          </a:p>
        </p:txBody>
      </p:sp>
      <p:sp>
        <p:nvSpPr>
          <p:cNvPr id="410" name="Google Shape;410;p66"/>
          <p:cNvSpPr txBox="1"/>
          <p:nvPr>
            <p:ph idx="1" type="body"/>
          </p:nvPr>
        </p:nvSpPr>
        <p:spPr>
          <a:xfrm>
            <a:off x="58400" y="892150"/>
            <a:ext cx="8905800" cy="4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pt-BR" sz="1400"/>
              <a:t>Verificando</a:t>
            </a:r>
            <a:r>
              <a:rPr lang="pt-BR" sz="1400"/>
              <a:t> o código disponibilizado em </a:t>
            </a:r>
            <a:r>
              <a:rPr lang="pt-BR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www.facom.ufu.br/~backes/wordpress/ProjArvoreBinaria.zip</a:t>
            </a:r>
            <a:r>
              <a:rPr lang="pt-BR" sz="1400"/>
              <a:t>,  responda as seguintes questões (pode ser respondido em outra linguagem):</a:t>
            </a:r>
            <a:endParaRPr sz="1400"/>
          </a:p>
          <a:p>
            <a:pPr indent="-297497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Uma busca em largura é uma estratégia que </a:t>
            </a:r>
            <a:r>
              <a:rPr lang="pt-BR" sz="1400"/>
              <a:t>difere das buscas (pre-ordem, pos-ordem,em-ordem)  por percorrer </a:t>
            </a:r>
            <a:r>
              <a:rPr lang="pt-BR" sz="1400"/>
              <a:t>a árvore a cada nível, partindo da raiz, ao invés de percorrer a árvore em profundidade. Implemente a função “</a:t>
            </a:r>
            <a:r>
              <a:rPr lang="pt-BR" sz="1400"/>
              <a:t>void buscalargura_ArvBin(ArvBin *raiz)”</a:t>
            </a:r>
            <a:r>
              <a:rPr lang="pt-BR" sz="1400"/>
              <a:t> que faz a busca em largura da árvore binária, imprimindo cada elemento na ordem pesquisada (veja o exemplo da função preOrdem_ArvBin).</a:t>
            </a:r>
            <a:endParaRPr sz="1400"/>
          </a:p>
          <a:p>
            <a:pPr indent="-297497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Escreva uma função “int quasecompleta</a:t>
            </a:r>
            <a:r>
              <a:rPr lang="pt-BR" sz="1400"/>
              <a:t>(ArvBin *raiz)” que retorne 1 caso a árvore seja quase completa.</a:t>
            </a:r>
            <a:endParaRPr sz="1400"/>
          </a:p>
          <a:p>
            <a:pPr indent="-297497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Escreva uma função “int profundidade(ArvBin *raiz, int valor_no)” que retorne a profundidade do nó com valor “valor_no”.</a:t>
            </a:r>
            <a:endParaRPr sz="1400"/>
          </a:p>
          <a:p>
            <a:pPr indent="-297497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Escreva uma função “int arvorebusca(ArvBin *raiz)” que retorne 1 caso a árvore seja uma árvore de busca.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2) Seja a seguinte árvore da figura. </a:t>
            </a:r>
            <a:endParaRPr sz="1400"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Apresente o resultado do percurso em-ordem, pré-ordem e pós-ordem</a:t>
            </a:r>
            <a:endParaRPr sz="1400"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Apresente a árvore resultante da remoção do nó 10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3) Sejam uma árvore binária cujos nós são representados por números de 1,2,… 9. </a:t>
            </a:r>
            <a:endParaRPr sz="1400"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Desenhe uma árvore cuja sequência de pré-ordem é 6, 2, 1, 4, 3, 5, 7, 9, 8</a:t>
            </a:r>
            <a:endParaRPr sz="1400"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Desenhe uma árvore cuja sequência de pós-ordem é 1, 3, 5, 4, 2, 8, 9, 7, 6.</a:t>
            </a:r>
            <a:endParaRPr sz="1400"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arenR"/>
            </a:pPr>
            <a:r>
              <a:rPr lang="pt-BR" sz="1400"/>
              <a:t>Desenhe uma árvore cujo percurso em largura seja 1, 2, 3, 4, 5, 6,7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50"/>
              <a:t>4) </a:t>
            </a:r>
            <a:r>
              <a:rPr lang="pt-BR" sz="1350">
                <a:solidFill>
                  <a:schemeClr val="dk1"/>
                </a:solidFill>
              </a:rPr>
              <a:t>Seja o vetor [6, 4, 8, 3, 5, 7, 9] que representa uma árvore binária. </a:t>
            </a:r>
            <a:endParaRPr sz="1350">
              <a:solidFill>
                <a:schemeClr val="dk1"/>
              </a:solidFill>
            </a:endParaRPr>
          </a:p>
          <a:p>
            <a:pPr indent="-29503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arenR"/>
            </a:pPr>
            <a:r>
              <a:rPr lang="pt-BR" sz="1350">
                <a:solidFill>
                  <a:schemeClr val="dk1"/>
                </a:solidFill>
              </a:rPr>
              <a:t>Desenhe a árvore correspondente</a:t>
            </a:r>
            <a:endParaRPr sz="1350">
              <a:solidFill>
                <a:schemeClr val="dk1"/>
              </a:solidFill>
            </a:endParaRPr>
          </a:p>
          <a:p>
            <a:pPr indent="-2950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arenR"/>
            </a:pPr>
            <a:r>
              <a:rPr lang="pt-BR" sz="1350">
                <a:solidFill>
                  <a:schemeClr val="dk1"/>
                </a:solidFill>
              </a:rPr>
              <a:t>A árvore pode ser considerada uma árvore de busca completa? Justifique.</a:t>
            </a:r>
            <a:endParaRPr sz="1350"/>
          </a:p>
        </p:txBody>
      </p:sp>
      <p:pic>
        <p:nvPicPr>
          <p:cNvPr id="411" name="Google Shape;4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250" y="2571750"/>
            <a:ext cx="1665299" cy="12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Estrutura de Dados descomplicada em Linguagem C (André Backes):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Projeto de Algoritmos (Nivio Ziviani):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Árvores - 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Dado um nó da árvore, cada filho seu é considerado a raiz de uma nova subárvore.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Qualquer nó é a raiz de uma subárvore constituindo-se dele e dos nós abaixo dele.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Já o grau de um nó é dado pelo número de subárvores que ele possui.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Ex.: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Grau do nó A=2</a:t>
            </a:r>
            <a:endParaRPr sz="15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75" y="2163025"/>
            <a:ext cx="6743150" cy="29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Altura e nível da árvore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nível é dado pelo número de arestas que existem no caminho entre esse nó e a raiz</a:t>
            </a:r>
            <a:endParaRPr sz="23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6399"/>
            <a:ext cx="9144000" cy="28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Profundidade de um nó</a:t>
            </a:r>
            <a:r>
              <a:rPr lang="pt-BR"/>
              <a:t> da árvore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nível onde o nó se encontra. Ex.: profundidade do nó B=1</a:t>
            </a:r>
            <a:endParaRPr sz="23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6399"/>
            <a:ext cx="9144000" cy="281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Árvore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 tipo possui diferentes propriedades/características e foi desenvolvido pensando diferentes tipos de aplicação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binária.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AVL.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rubro-negra.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B, B+ e B*.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Árvore 2-3-4.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Quadtree.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Octree.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